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5" r:id="rId1"/>
  </p:sldMasterIdLst>
  <p:sldIdLst>
    <p:sldId id="256" r:id="rId2"/>
    <p:sldId id="267" r:id="rId3"/>
    <p:sldId id="269" r:id="rId4"/>
    <p:sldId id="261" r:id="rId5"/>
    <p:sldId id="270" r:id="rId6"/>
    <p:sldId id="268" r:id="rId7"/>
    <p:sldId id="258" r:id="rId8"/>
    <p:sldId id="259" r:id="rId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5D5E5B"/>
    <a:srgbClr val="C71024"/>
    <a:srgbClr val="FFCC30"/>
    <a:srgbClr val="52FF24"/>
    <a:srgbClr val="87E824"/>
    <a:srgbClr val="5657E5"/>
    <a:srgbClr val="585857"/>
    <a:srgbClr val="333333"/>
    <a:srgbClr val="CCCCCC"/>
    <a:srgbClr val="444444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152" y="10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pic>
        <p:nvPicPr>
          <p:cNvPr id="12" name="Afbeelding 11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464749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5" name="Afbeelding 14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7" name="Afbeelding 16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87286" y="1763479"/>
            <a:ext cx="69995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31.png"/>
          <p:cNvPicPr>
            <a:picLocks noChangeAspect="1"/>
          </p:cNvPicPr>
          <p:nvPr/>
        </p:nvPicPr>
        <p:blipFill>
          <a:blip r:embed="rId4"/>
          <a:srcRect l="32113" r="9550"/>
          <a:stretch>
            <a:fillRect/>
          </a:stretch>
        </p:blipFill>
        <p:spPr>
          <a:xfrm>
            <a:off x="0" y="3412407"/>
            <a:ext cx="1341991" cy="3445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64749"/>
                </a:solidFill>
              </a:defRPr>
            </a:lvl1pPr>
            <a:lvl2pPr>
              <a:defRPr sz="2400">
                <a:solidFill>
                  <a:srgbClr val="464749"/>
                </a:solidFill>
              </a:defRPr>
            </a:lvl2pPr>
            <a:lvl3pPr>
              <a:defRPr sz="2000">
                <a:solidFill>
                  <a:srgbClr val="464749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0" name="Rechthoek 1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19" name="Afbeelding 18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20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8" name="Afbeelding 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9" name="Tijdelijke aanduiding voor dianummer 5"/>
          <p:cNvSpPr txBox="1">
            <a:spLocks/>
          </p:cNvSpPr>
          <p:nvPr/>
        </p:nvSpPr>
        <p:spPr>
          <a:xfrm>
            <a:off x="6671123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7" name="Afbeelding 6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8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9" name="Rechthoek 8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10" name="Afbeelding 9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1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9" name="Afbeelding 8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4" name="Afbeelding 13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6" name="Afbeelding 15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158.png"/>
          <p:cNvPicPr>
            <a:picLocks noChangeAspect="1"/>
          </p:cNvPicPr>
          <p:nvPr/>
        </p:nvPicPr>
        <p:blipFill>
          <a:blip r:embed="rId4"/>
          <a:srcRect l="14854" r="19987"/>
          <a:stretch>
            <a:fillRect/>
          </a:stretch>
        </p:blipFill>
        <p:spPr>
          <a:xfrm>
            <a:off x="7646662" y="3431815"/>
            <a:ext cx="1490487" cy="3426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7201885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237.png"/>
          <p:cNvPicPr>
            <a:picLocks noChangeAspect="1"/>
          </p:cNvPicPr>
          <p:nvPr/>
        </p:nvPicPr>
        <p:blipFill>
          <a:blip r:embed="rId4"/>
          <a:srcRect l="15451" r="17502"/>
          <a:stretch>
            <a:fillRect/>
          </a:stretch>
        </p:blipFill>
        <p:spPr>
          <a:xfrm>
            <a:off x="7574591" y="3371662"/>
            <a:ext cx="1560612" cy="3486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15.png"/>
          <p:cNvPicPr>
            <a:picLocks noChangeAspect="1"/>
          </p:cNvPicPr>
          <p:nvPr/>
        </p:nvPicPr>
        <p:blipFill>
          <a:blip r:embed="rId4"/>
          <a:srcRect l="13333" r="32331"/>
          <a:stretch>
            <a:fillRect/>
          </a:stretch>
        </p:blipFill>
        <p:spPr>
          <a:xfrm>
            <a:off x="7943882" y="3511459"/>
            <a:ext cx="1211281" cy="33389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92.png"/>
          <p:cNvPicPr>
            <a:picLocks noChangeAspect="1"/>
          </p:cNvPicPr>
          <p:nvPr/>
        </p:nvPicPr>
        <p:blipFill>
          <a:blip r:embed="rId4"/>
          <a:srcRect l="23217" r="14766"/>
          <a:stretch>
            <a:fillRect/>
          </a:stretch>
        </p:blipFill>
        <p:spPr>
          <a:xfrm>
            <a:off x="0" y="3660394"/>
            <a:ext cx="1323977" cy="31976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341016" y="1763479"/>
            <a:ext cx="734578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70.png"/>
          <p:cNvPicPr>
            <a:picLocks noChangeAspect="1"/>
          </p:cNvPicPr>
          <p:nvPr/>
        </p:nvPicPr>
        <p:blipFill>
          <a:blip r:embed="rId4"/>
          <a:srcRect l="33695" r="15138"/>
          <a:stretch>
            <a:fillRect/>
          </a:stretch>
        </p:blipFill>
        <p:spPr>
          <a:xfrm>
            <a:off x="0" y="3694215"/>
            <a:ext cx="1080798" cy="3163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416.png"/>
          <p:cNvPicPr>
            <a:picLocks noChangeAspect="1"/>
          </p:cNvPicPr>
          <p:nvPr/>
        </p:nvPicPr>
        <p:blipFill>
          <a:blip r:embed="rId4"/>
          <a:srcRect l="25620" r="10974"/>
          <a:stretch>
            <a:fillRect/>
          </a:stretch>
        </p:blipFill>
        <p:spPr>
          <a:xfrm>
            <a:off x="0" y="3531369"/>
            <a:ext cx="1405037" cy="331901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6474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6474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6474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6474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toolbox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werken op </a:t>
            </a:r>
            <a:r>
              <a:rPr lang="nl-NL" dirty="0" smtClean="0"/>
              <a:t>hoogte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3: wij zijn een veiligheidsteam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r>
              <a:rPr lang="nl-NL" dirty="0" smtClean="0"/>
              <a:t>Als team werken aan elkaars veiligheid</a:t>
            </a:r>
          </a:p>
          <a:p>
            <a:endParaRPr lang="nl-NL" dirty="0" smtClean="0"/>
          </a:p>
          <a:p>
            <a:r>
              <a:rPr lang="nl-NL" dirty="0" smtClean="0"/>
              <a:t>Op elkaar letten bij werken op hoogte:</a:t>
            </a:r>
          </a:p>
          <a:p>
            <a:pPr lvl="1"/>
            <a:r>
              <a:rPr lang="nl-NL" dirty="0" smtClean="0"/>
              <a:t>in het bijzonder bij werken op en aan golfplaten daken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Veilig werken op hoogte: waarom ook alweer?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endParaRPr lang="nl-NL" dirty="0" smtClean="0"/>
          </a:p>
          <a:p>
            <a:pPr>
              <a:buNone/>
            </a:pPr>
            <a:r>
              <a:rPr lang="nl-NL" dirty="0" smtClean="0"/>
              <a:t>Risico’s: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Vallen van hoogte</a:t>
            </a:r>
          </a:p>
          <a:p>
            <a:endParaRPr lang="nl-NL" dirty="0" smtClean="0"/>
          </a:p>
          <a:p>
            <a:r>
              <a:rPr lang="nl-NL" dirty="0" smtClean="0"/>
              <a:t>Door een golfplaten dak zakken / vallen</a:t>
            </a:r>
          </a:p>
          <a:p>
            <a:endParaRPr lang="nl-NL" dirty="0" smtClean="0"/>
          </a:p>
          <a:p>
            <a:r>
              <a:rPr lang="nl-NL" dirty="0" smtClean="0"/>
              <a:t>Eventuele asbestbesmetting van jezelf, collega’s en derden bij een calamiteit</a:t>
            </a:r>
          </a:p>
          <a:p>
            <a:pPr>
              <a:buNone/>
            </a:pPr>
            <a:endParaRPr lang="nl-NL" dirty="0" smtClean="0"/>
          </a:p>
          <a:p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Veiligheidsteam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l-NL" dirty="0" smtClean="0"/>
          </a:p>
          <a:p>
            <a:pPr lvl="0">
              <a:defRPr/>
            </a:pPr>
            <a:r>
              <a:rPr lang="nl-NL" dirty="0" smtClean="0"/>
              <a:t>Alleen veilig werk is goed werk</a:t>
            </a:r>
          </a:p>
          <a:p>
            <a:pPr lvl="0">
              <a:defRPr/>
            </a:pPr>
            <a:endParaRPr lang="nl-NL" dirty="0" smtClean="0"/>
          </a:p>
          <a:p>
            <a:pPr lvl="0">
              <a:defRPr/>
            </a:pPr>
            <a:r>
              <a:rPr lang="nl-NL" dirty="0" smtClean="0"/>
              <a:t>Samen kun je meer bereiken dan alleen</a:t>
            </a:r>
          </a:p>
          <a:p>
            <a:pPr lvl="0">
              <a:defRPr/>
            </a:pPr>
            <a:endParaRPr lang="nl-NL" dirty="0" smtClean="0"/>
          </a:p>
          <a:p>
            <a:pPr lvl="0">
              <a:defRPr/>
            </a:pPr>
            <a:r>
              <a:rPr lang="nl-NL" dirty="0" smtClean="0"/>
              <a:t>We kunnen van elkaar leren</a:t>
            </a:r>
          </a:p>
          <a:p>
            <a:pPr lvl="0">
              <a:defRPr/>
            </a:pPr>
            <a:endParaRPr lang="nl-NL" dirty="0" smtClean="0"/>
          </a:p>
          <a:p>
            <a:pPr lvl="0">
              <a:defRPr/>
            </a:pPr>
            <a:r>
              <a:rPr lang="nl-NL" dirty="0" smtClean="0"/>
              <a:t>Spreek elkaar aan op (</a:t>
            </a:r>
            <a:r>
              <a:rPr lang="nl-NL" dirty="0" err="1" smtClean="0"/>
              <a:t>on</a:t>
            </a:r>
            <a:r>
              <a:rPr lang="nl-NL" dirty="0" smtClean="0"/>
              <a:t>)veilig gedrag</a:t>
            </a:r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elkaar letten: waarom?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l-NL" dirty="0" smtClean="0"/>
          </a:p>
          <a:p>
            <a:r>
              <a:rPr lang="nl-NL" dirty="0" smtClean="0"/>
              <a:t>collega’s helpen jou gezond te blijven</a:t>
            </a:r>
          </a:p>
          <a:p>
            <a:endParaRPr lang="nl-NL" dirty="0" smtClean="0"/>
          </a:p>
          <a:p>
            <a:r>
              <a:rPr lang="nl-NL" dirty="0" smtClean="0"/>
              <a:t>je helpt je collega(‘s) gezond te blijven</a:t>
            </a:r>
          </a:p>
          <a:p>
            <a:endParaRPr lang="nl-NL" dirty="0" smtClean="0"/>
          </a:p>
          <a:p>
            <a:r>
              <a:rPr lang="nl-NL" dirty="0" smtClean="0"/>
              <a:t>je helpt jouw bedrijf de klus veilig uit te voeren</a:t>
            </a:r>
          </a:p>
          <a:p>
            <a:endParaRPr lang="nl-NL" dirty="0" smtClean="0"/>
          </a:p>
          <a:p>
            <a:r>
              <a:rPr lang="nl-NL" dirty="0" smtClean="0"/>
              <a:t>je helpt de opdrachtgever door de klus veilig uit te voeren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Vul een van de volgende zinnen aan: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0652" y="1752600"/>
            <a:ext cx="8266148" cy="4373563"/>
          </a:xfrm>
        </p:spPr>
        <p:txBody>
          <a:bodyPr/>
          <a:lstStyle/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1947863"/>
            <a:ext cx="8229600" cy="3741737"/>
          </a:xfrm>
        </p:spPr>
        <p:txBody>
          <a:bodyPr/>
          <a:lstStyle/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1651000"/>
            <a:ext cx="8229600" cy="3741738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20652" y="1658938"/>
            <a:ext cx="7808948" cy="37433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dirty="0" smtClean="0">
                <a:solidFill>
                  <a:srgbClr val="5D5E5B"/>
                </a:solidFill>
              </a:rPr>
              <a:t>[over samen veilig en gezond werken]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Waarover ik in dit team tevreden ben is ...</a:t>
            </a:r>
          </a:p>
          <a:p>
            <a:endParaRPr lang="nl-NL" dirty="0" smtClean="0"/>
          </a:p>
          <a:p>
            <a:r>
              <a:rPr lang="nl-NL" dirty="0" smtClean="0"/>
              <a:t>Als team moeten we staan voor ...</a:t>
            </a:r>
          </a:p>
          <a:p>
            <a:endParaRPr lang="nl-NL" dirty="0" smtClean="0"/>
          </a:p>
          <a:p>
            <a:r>
              <a:rPr lang="nl-NL" dirty="0" smtClean="0"/>
              <a:t>Hoe ik denk dat anderen ons team zien is ...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praktijk</a:t>
            </a:r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591733" y="1473200"/>
            <a:ext cx="7095067" cy="3741738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endParaRPr lang="nl-NL" dirty="0" smtClean="0"/>
          </a:p>
          <a:p>
            <a:pPr algn="r"/>
            <a:endParaRPr lang="nl-NL" dirty="0" smtClean="0"/>
          </a:p>
          <a:p>
            <a:pPr algn="r"/>
            <a:endParaRPr lang="nl-NL" dirty="0" smtClean="0"/>
          </a:p>
          <a:p>
            <a:pPr algn="r"/>
            <a:r>
              <a:rPr lang="nl-NL" dirty="0" smtClean="0"/>
              <a:t>Wat is je belangrijkste inzicht van vandaag?</a:t>
            </a:r>
          </a:p>
          <a:p>
            <a:pPr algn="r"/>
            <a:endParaRPr lang="nl-NL" dirty="0" smtClean="0"/>
          </a:p>
          <a:p>
            <a:pPr algn="r"/>
            <a:r>
              <a:rPr lang="nl-NL" dirty="0" smtClean="0"/>
              <a:t>Welke situaties kom je komende periode tegen waar je de inhoud van vandaag wil gebruiken?</a:t>
            </a:r>
          </a:p>
          <a:p>
            <a:pPr algn="r"/>
            <a:endParaRPr lang="nl-NL" dirty="0" smtClean="0"/>
          </a:p>
          <a:p>
            <a:pPr algn="r"/>
            <a:r>
              <a:rPr lang="nl-NL" dirty="0" smtClean="0"/>
              <a:t>Wat ga je in de praktijk toepassen?</a:t>
            </a:r>
          </a:p>
          <a:p>
            <a:pPr algn="r">
              <a:buNone/>
            </a:pPr>
            <a:endParaRPr lang="nl-NL" dirty="0" smtClean="0"/>
          </a:p>
          <a:p>
            <a:pPr algn="r">
              <a:buNone/>
            </a:pPr>
            <a:endParaRPr lang="nl-NL" dirty="0" smtClean="0"/>
          </a:p>
          <a:p>
            <a:pPr algn="r"/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Tot slot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nl-NL" dirty="0" smtClean="0"/>
          </a:p>
          <a:p>
            <a:endParaRPr lang="nl-NL" smtClean="0"/>
          </a:p>
          <a:p>
            <a:pPr>
              <a:buNone/>
            </a:pPr>
            <a:endParaRPr lang="nl-NL" smtClean="0"/>
          </a:p>
          <a:p>
            <a:r>
              <a:rPr lang="nl-NL" dirty="0" smtClean="0"/>
              <a:t>Vragen?</a:t>
            </a:r>
          </a:p>
          <a:p>
            <a:endParaRPr lang="nl-NL" dirty="0" smtClean="0"/>
          </a:p>
          <a:p>
            <a:pPr algn="ctr">
              <a:buNone/>
            </a:pPr>
            <a:r>
              <a:rPr lang="nl-NL" sz="2400" b="1" cap="small" dirty="0" smtClean="0"/>
              <a:t>Succes!</a:t>
            </a:r>
          </a:p>
          <a:p>
            <a:pPr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ilig in elke Vez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Veilig in elke Vezel.potx</Template>
  <TotalTime>640</TotalTime>
  <Words>232</Words>
  <Application>Microsoft Macintosh PowerPoint</Application>
  <PresentationFormat>Diavoorstelling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Veilig in elke Vezel</vt:lpstr>
      <vt:lpstr>toolbox  werken op hoogte</vt:lpstr>
      <vt:lpstr>Wat gaan we doen?</vt:lpstr>
      <vt:lpstr>Veilig werken op hoogte: waarom ook alweer?</vt:lpstr>
      <vt:lpstr>Veiligheidsteam</vt:lpstr>
      <vt:lpstr>Op elkaar letten: waarom?</vt:lpstr>
      <vt:lpstr>Vul een van de volgende zinnen aan:</vt:lpstr>
      <vt:lpstr>De praktijk</vt:lpstr>
      <vt:lpstr>Tot slot</vt:lpstr>
    </vt:vector>
  </TitlesOfParts>
  <Company>Daad en Raad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 werken op hoogte</dc:title>
  <dc:creator>Annemarie Arensen</dc:creator>
  <cp:lastModifiedBy>Annemarie Arensen</cp:lastModifiedBy>
  <cp:revision>72</cp:revision>
  <cp:lastPrinted>2013-04-12T14:20:03Z</cp:lastPrinted>
  <dcterms:created xsi:type="dcterms:W3CDTF">2013-05-20T15:09:07Z</dcterms:created>
  <dcterms:modified xsi:type="dcterms:W3CDTF">2013-05-20T15:11:53Z</dcterms:modified>
</cp:coreProperties>
</file>